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78" r:id="rId3"/>
    <p:sldId id="279" r:id="rId4"/>
    <p:sldId id="280" r:id="rId5"/>
    <p:sldId id="292" r:id="rId6"/>
    <p:sldId id="277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67" r:id="rId17"/>
    <p:sldId id="29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36861-3116-4C74-9510-7E48928EB0E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88DF4-92DF-47B7-8B79-AF81C55B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5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88DF4-92DF-47B7-8B79-AF81C55B01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6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0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7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0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59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7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5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4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4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74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5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4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amideti.ru/wp-content/uploads/2010/04/vitamini_dla_dete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840760" cy="115212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chemeClr val="accent2">
                    <a:lumMod val="75000"/>
                  </a:schemeClr>
                </a:solidFill>
              </a:rPr>
              <a:t>В чём польза КАШИ?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&lt;p&gt;Фото с сайта pixabay.com&lt;/p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760640" cy="35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59257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accent2"/>
                </a:solidFill>
              </a:rPr>
              <a:t>ГБОУ Школа №1279 «ЭВРИКА»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798735" cy="100811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Овсяная (геркулесовая) каша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438142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Геркулес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 -овсяная крупа, расплющенная при помощи специального аппарата в виде рифленых или гладких лепестков. Используется для быстрого приготовления овсяной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каши.Содержащиеся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в ней элементы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укрепляют кости и зубы, иммунитет.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Овсянка прекрасно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нормализует обмен веществ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. Подходит при похудении, так как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легко усваивается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. Дело в том, что овес содержит целую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россыпь витаминов, в том числе а, е, к, РР и группы в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характеризуется богатым набором микроэлементов, включая железо, магний, фосфор, калий, йод и марганец; а также является рекордсменом по содержанию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клетчатки.</a:t>
            </a:r>
            <a:endParaRPr lang="ru-RU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s://attuale.ru/wp-content/uploads/2018/04/ovsyanaya-kasha-na-v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6247"/>
            <a:ext cx="3731568" cy="37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798735" cy="116072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Кукурузная каша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914" y="2348880"/>
            <a:ext cx="416540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2">
                    <a:lumMod val="75000"/>
                  </a:schemeClr>
                </a:solidFill>
              </a:rPr>
              <a:t>Кукурузная каша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полезна за счет своего уникального состава. В кукурузе много пищевых волокон, которые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хорошо очищают пищевод. Витамины (а, группы в, с, е, к и РР).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Они также влияют на работу мозга, повышают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уровень гемоглобина в крови, нормализуют нервную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Присуща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высокая калорийность. Однако, у кукурузной каши существует весомый плюс – она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отлично выводит вредные элементы из организма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. В том числе избыток фтора и хлора. Поэтому, безусловно, полезна для здоровья.</a:t>
            </a:r>
          </a:p>
        </p:txBody>
      </p:sp>
      <p:pic>
        <p:nvPicPr>
          <p:cNvPr id="10242" name="Picture 2" descr="http://i.mycdn.me/i?r=AzEPZsRbOZEKgBhR0XGMT1RkDG0sOXZYoysaOTsn24sUh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14" y="2852936"/>
            <a:ext cx="390173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98735" cy="100811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Пшеничная каша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610" y="1988840"/>
            <a:ext cx="40933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Пшеничная каша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уникальный источник энергии, продукт для тех, кто ведет активный образ жизни. Обладает высокой пищевой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ценностью. Имеет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большое значение в детском и диетическом питании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. Химический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состав крупы богат не только витаминами, но и ценными минералами. В ней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много меди, которая способствует производству гемоглобина, калия, кальция и фосфора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. Все эти вещества оказывают положительное влияние на здоровье человека и делают пшеничную кашу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невероятно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полезной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s://static.1000.menu/img/content/36315/pshenichnaya-kasha-na-moloke-v-multivarke_1561894040_6_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26879"/>
            <a:ext cx="3960440" cy="29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798735" cy="114224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Манная каша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59" y="2348880"/>
            <a:ext cx="38164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Манная </a:t>
            </a:r>
            <a:r>
              <a:rPr lang="ru-RU" sz="2000" b="1">
                <a:solidFill>
                  <a:schemeClr val="accent2">
                    <a:lumMod val="75000"/>
                  </a:schemeClr>
                </a:solidFill>
              </a:rPr>
              <a:t>каша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- имеет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высокую энергетическую ценность. Блюда из манки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хранят много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глютена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В ней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очень много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крахмала,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витаминов группы B и E, макро- и микроэлементов, включая кальций, цинк, натрий, фосфор, калий и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магний.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Продукт грубого помола из твердых сортов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пшеницы. Процесс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приготовления манной крупы значительно быстрее, чем других круп, поэтому манная каша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сохраняет все полезные вещества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290" name="Picture 2" descr="https://pitaniemalysha.ru/wp-content/uploads/2020/04/sweet-semolina-porridge-xk8b4j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83" y="2564904"/>
            <a:ext cx="4090944" cy="30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798735" cy="114224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Фразеологические обороты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2562" y="2348880"/>
            <a:ext cx="3600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С тобой каши не </a:t>
            </a:r>
            <a:r>
              <a:rPr lang="ru-RU" sz="2000">
                <a:solidFill>
                  <a:srgbClr val="FF0000"/>
                </a:solidFill>
                <a:latin typeface="+mj-lt"/>
              </a:rPr>
              <a:t>сваришь 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Сапоги каши </a:t>
            </a:r>
            <a:r>
              <a:rPr lang="ru-RU" sz="2000">
                <a:solidFill>
                  <a:srgbClr val="FF0000"/>
                </a:solidFill>
                <a:latin typeface="+mj-lt"/>
              </a:rPr>
              <a:t>просят 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У тебя каша во </a:t>
            </a:r>
            <a:r>
              <a:rPr lang="ru-RU" sz="2000">
                <a:solidFill>
                  <a:srgbClr val="FF0000"/>
                </a:solidFill>
                <a:latin typeface="+mj-lt"/>
              </a:rPr>
              <a:t>рту 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Каша в </a:t>
            </a:r>
            <a:r>
              <a:rPr lang="ru-RU" sz="2000">
                <a:solidFill>
                  <a:srgbClr val="FF0000"/>
                </a:solidFill>
                <a:latin typeface="+mj-lt"/>
              </a:rPr>
              <a:t>голове 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Заварить </a:t>
            </a:r>
            <a:r>
              <a:rPr lang="ru-RU" sz="2000">
                <a:solidFill>
                  <a:srgbClr val="FF0000"/>
                </a:solidFill>
                <a:latin typeface="+mj-lt"/>
              </a:rPr>
              <a:t>кашу 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+mj-lt"/>
              </a:rPr>
              <a:t>Расхлёбывать </a:t>
            </a:r>
            <a:r>
              <a:rPr lang="ru-RU" sz="2000">
                <a:solidFill>
                  <a:srgbClr val="FF0000"/>
                </a:solidFill>
                <a:latin typeface="+mj-lt"/>
              </a:rPr>
              <a:t>кашу 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51504" y="2348880"/>
            <a:ext cx="4752975" cy="37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не сделаешь дела с кем-либо.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износились до дыр.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скажут о том, кто говорит неясно, нечётко.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она в голове у путаников.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затеять хлопотливое дело.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распутывать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хлопотливое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дело.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794903" y="299695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31424" y="2471711"/>
            <a:ext cx="720080" cy="13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63913" y="3429000"/>
            <a:ext cx="871592" cy="1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01728" y="4293096"/>
            <a:ext cx="164124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722327" y="4756208"/>
            <a:ext cx="164124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712851" y="5265884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beesona.ru/upload/799/74ca3122d985154d1852ea07ed8701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320" y="4900224"/>
            <a:ext cx="1434680" cy="169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6059016" cy="365017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115616" y="846591"/>
            <a:ext cx="6798735" cy="1142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КАША </a:t>
            </a:r>
          </a:p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в литературных произведениях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https://grandgames.net/puzzle/source/lisa_i_zhurav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79" y="2412947"/>
            <a:ext cx="2414736" cy="18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fsd.multiurok.ru/html/2019/12/12/s_5df2a7cfbc8a3/1288987_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3999"/>
            <a:ext cx="2414736" cy="18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9871" y="2412947"/>
            <a:ext cx="4572000" cy="371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братьев Гримм «Горшочек каши»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Русские народные сказки «Каша из топора», «Лиса и журавль»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 Носов «Мишкина каша»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Драгунского «Тайное становится явным»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Притча о Молочке, овсяной Кашке и сером котишке Мурке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А.С. Пушкин. «Сказка о попе и его работнике Балде».</a:t>
            </a:r>
            <a:endParaRPr lang="ru-RU" sz="2000" b="1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hlink"/>
                </a:solidFill>
              </a:rPr>
              <a:t>Найди соответствие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11560" y="2397727"/>
            <a:ext cx="3810000" cy="4286280"/>
          </a:xfrm>
        </p:spPr>
        <p:txBody>
          <a:bodyPr>
            <a:normAutofit fontScale="92500" lnSpcReduction="20000"/>
          </a:bodyPr>
          <a:lstStyle/>
          <a:p>
            <a:r>
              <a:rPr lang="ru-RU" sz="4200" smtClean="0">
                <a:solidFill>
                  <a:schemeClr val="tx2"/>
                </a:solidFill>
              </a:rPr>
              <a:t>Манная</a:t>
            </a:r>
          </a:p>
          <a:p>
            <a:r>
              <a:rPr lang="ru-RU" sz="4200" smtClean="0">
                <a:solidFill>
                  <a:schemeClr val="tx2"/>
                </a:solidFill>
              </a:rPr>
              <a:t>Гречневая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smtClean="0">
                <a:solidFill>
                  <a:schemeClr val="tx2"/>
                </a:solidFill>
              </a:rPr>
              <a:t>Овсяная</a:t>
            </a:r>
          </a:p>
          <a:p>
            <a:r>
              <a:rPr lang="ru-RU" sz="4200" smtClean="0">
                <a:solidFill>
                  <a:schemeClr val="tx2"/>
                </a:solidFill>
              </a:rPr>
              <a:t>Рисовая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dirty="0" smtClean="0">
                <a:solidFill>
                  <a:schemeClr val="tx2"/>
                </a:solidFill>
              </a:rPr>
              <a:t>Пшеничная</a:t>
            </a:r>
          </a:p>
          <a:p>
            <a:r>
              <a:rPr lang="ru-RU" sz="4200" dirty="0" smtClean="0">
                <a:solidFill>
                  <a:schemeClr val="tx2"/>
                </a:solidFill>
              </a:rPr>
              <a:t>Пшенная</a:t>
            </a:r>
            <a:endParaRPr lang="ru-RU" sz="4200" dirty="0">
              <a:solidFill>
                <a:schemeClr val="tx2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98234" y="2396491"/>
            <a:ext cx="3337560" cy="3447288"/>
          </a:xfrm>
        </p:spPr>
        <p:txBody>
          <a:bodyPr>
            <a:normAutofit fontScale="92500" lnSpcReduction="20000"/>
          </a:bodyPr>
          <a:lstStyle/>
          <a:p>
            <a:r>
              <a:rPr lang="ru-RU" sz="4200" dirty="0">
                <a:solidFill>
                  <a:schemeClr val="tx2"/>
                </a:solidFill>
              </a:rPr>
              <a:t>Гречиха</a:t>
            </a:r>
          </a:p>
          <a:p>
            <a:r>
              <a:rPr lang="ru-RU" sz="4200" dirty="0">
                <a:solidFill>
                  <a:schemeClr val="tx2"/>
                </a:solidFill>
              </a:rPr>
              <a:t>Рис</a:t>
            </a:r>
          </a:p>
          <a:p>
            <a:r>
              <a:rPr lang="ru-RU" sz="4200" dirty="0">
                <a:solidFill>
                  <a:schemeClr val="tx2"/>
                </a:solidFill>
              </a:rPr>
              <a:t>Просо</a:t>
            </a:r>
          </a:p>
          <a:p>
            <a:r>
              <a:rPr lang="ru-RU" sz="4200" dirty="0">
                <a:solidFill>
                  <a:schemeClr val="tx2"/>
                </a:solidFill>
              </a:rPr>
              <a:t>Пшеница</a:t>
            </a:r>
          </a:p>
          <a:p>
            <a:r>
              <a:rPr lang="ru-RU" sz="4200" dirty="0">
                <a:solidFill>
                  <a:schemeClr val="tx2"/>
                </a:solidFill>
              </a:rPr>
              <a:t>Овёс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115616" y="908720"/>
            <a:ext cx="6798735" cy="1142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Найди соответствие: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59832" y="2708920"/>
            <a:ext cx="2138402" cy="1831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79912" y="4653136"/>
            <a:ext cx="1418322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47864" y="2608840"/>
            <a:ext cx="1850370" cy="661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59832" y="4110565"/>
            <a:ext cx="2138402" cy="1131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915816" y="3340012"/>
            <a:ext cx="2282418" cy="1326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47864" y="4051102"/>
            <a:ext cx="1850370" cy="1969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87624" y="692697"/>
            <a:ext cx="6798735" cy="79208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Пословицы и поговорки о каше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7584" y="1643163"/>
            <a:ext cx="3744416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Кашу маслом не испортишь.</a:t>
            </a:r>
            <a:endParaRPr lang="ru-RU" sz="200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Русского </a:t>
            </a:r>
            <a:r>
              <a:rPr lang="ru-RU" sz="2000">
                <a:solidFill>
                  <a:schemeClr val="accent2">
                    <a:lumMod val="50000"/>
                  </a:schemeClr>
                </a:solidFill>
                <a:latin typeface="+mj-lt"/>
              </a:rPr>
              <a:t>мужика без каши 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 накормишь.</a:t>
            </a:r>
            <a:endParaRPr lang="ru-RU" sz="200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Каша </a:t>
            </a:r>
            <a:r>
              <a:rPr lang="ru-RU" sz="200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ложки, а 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молодец на ножки.</a:t>
            </a:r>
            <a:endParaRPr lang="ru-RU" sz="200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Щи да каша - пища наша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Поживи </a:t>
            </a:r>
            <a:r>
              <a:rPr lang="ru-RU" sz="2000">
                <a:solidFill>
                  <a:schemeClr val="accent2">
                    <a:lumMod val="50000"/>
                  </a:schemeClr>
                </a:solidFill>
                <a:latin typeface="+mj-lt"/>
              </a:rPr>
              <a:t>с наше да пожуй каши,  тогда 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узнаешь.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43163"/>
            <a:ext cx="3456384" cy="2561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04287"/>
            <a:ext cx="345638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10" y="2348880"/>
            <a:ext cx="2931790" cy="3744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80105"/>
            <a:ext cx="2859782" cy="3813043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Приятного апп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тита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Словарь-Д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703513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779912" y="2420888"/>
            <a:ext cx="4646612" cy="3672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Такое определение дал каше В.И. Даль: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Каша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 – густоватая пища, крупа, варёная на воде или на молоке. Крутая каша – гречневая, пшённая, полбенная, ячная, овсяная, ржаная или зеленая. Готовится в горшке, в печи, запекаясь сверху.</a:t>
            </a:r>
            <a:endParaRPr lang="ru-RU" sz="280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75174" y="5661174"/>
            <a:ext cx="25193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В.И. Даль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64145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800" b="1" smtClean="0">
                <a:solidFill>
                  <a:schemeClr val="accent2">
                    <a:lumMod val="75000"/>
                  </a:schemeClr>
                </a:solidFill>
              </a:rPr>
              <a:t>Что такое КАША?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10247109_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0749"/>
            <a:ext cx="3735372" cy="35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16016" y="2669566"/>
            <a:ext cx="3672408" cy="31677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800" smtClean="0">
                <a:cs typeface="Aharoni" panose="02010803020104030203" pitchFamily="2" charset="-79"/>
              </a:rPr>
              <a:t>  </a:t>
            </a: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Л.Н. Толстой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писал: «Если бы люди питались только простой, чистой пищей, то они не знали бы болезней».</a:t>
            </a:r>
            <a:endParaRPr lang="ru-RU" sz="280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07350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  <a:t>Правильное питание – основа здоровья.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79474" y="5773083"/>
            <a:ext cx="25193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Л.Н. Толстой</a:t>
            </a:r>
            <a:endParaRPr lang="ru-RU" sz="2800" b="1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conet.ru/media/155/kindeditor/image/201212/20121201235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522174"/>
            <a:ext cx="3600400" cy="29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3" cy="151216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КАША – исконно русское блюдо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78569"/>
            <a:ext cx="3744416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Каша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– несомненно, исконно русское блюдо. Более того,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каша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– это культовое блюдо. С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кашей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неразрывно связана вся история российского государства.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Каша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для русского человека всегда была не просто едой, а обрядовым блюдом. Без традиционной русской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каши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на столе не возможно было себе представить ни одно торжество или праздник.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Кашу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варили на свадьбу, при рождении ребенка, на крестины и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именины.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AutoShape 7"/>
          <p:cNvSpPr>
            <a:spLocks noChangeArrowheads="1"/>
          </p:cNvSpPr>
          <p:nvPr/>
        </p:nvSpPr>
        <p:spPr bwMode="auto">
          <a:xfrm rot="33604102">
            <a:off x="2411413" y="24209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24307689">
            <a:off x="6047581" y="4114007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 rot="19824536">
            <a:off x="5651500" y="24209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 rot="28211076">
            <a:off x="3383757" y="5049044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40" name="Picture 12" descr="Картинка 8 из 172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499" y="1529335"/>
            <a:ext cx="2258674" cy="1608800"/>
          </a:xfrm>
          <a:prstGeom prst="rect">
            <a:avLst/>
          </a:prstGeom>
          <a:noFill/>
        </p:spPr>
      </p:pic>
      <p:sp>
        <p:nvSpPr>
          <p:cNvPr id="48145" name="WordArt 17"/>
          <p:cNvSpPr>
            <a:spLocks noChangeArrowheads="1" noChangeShapeType="1" noTextEdit="1"/>
          </p:cNvSpPr>
          <p:nvPr/>
        </p:nvSpPr>
        <p:spPr bwMode="auto">
          <a:xfrm>
            <a:off x="505262" y="3288829"/>
            <a:ext cx="2013045" cy="38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Клетчатка</a:t>
            </a:r>
          </a:p>
        </p:txBody>
      </p:sp>
      <p:sp>
        <p:nvSpPr>
          <p:cNvPr id="48146" name="WordArt 18"/>
          <p:cNvSpPr>
            <a:spLocks noChangeArrowheads="1" noChangeShapeType="1" noTextEdit="1"/>
          </p:cNvSpPr>
          <p:nvPr/>
        </p:nvSpPr>
        <p:spPr bwMode="auto">
          <a:xfrm>
            <a:off x="6804025" y="3141663"/>
            <a:ext cx="2035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Витамины</a:t>
            </a:r>
          </a:p>
        </p:txBody>
      </p:sp>
      <p:sp>
        <p:nvSpPr>
          <p:cNvPr id="48147" name="WordArt 19"/>
          <p:cNvSpPr>
            <a:spLocks noChangeArrowheads="1" noChangeShapeType="1" noTextEdit="1"/>
          </p:cNvSpPr>
          <p:nvPr/>
        </p:nvSpPr>
        <p:spPr bwMode="auto">
          <a:xfrm>
            <a:off x="6588125" y="4797425"/>
            <a:ext cx="2035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Углеводы</a:t>
            </a:r>
          </a:p>
        </p:txBody>
      </p:sp>
      <p:sp>
        <p:nvSpPr>
          <p:cNvPr id="48148" name="WordArt 20"/>
          <p:cNvSpPr>
            <a:spLocks noChangeArrowheads="1" noChangeShapeType="1" noTextEdit="1"/>
          </p:cNvSpPr>
          <p:nvPr/>
        </p:nvSpPr>
        <p:spPr bwMode="auto">
          <a:xfrm>
            <a:off x="2987675" y="5661025"/>
            <a:ext cx="1152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Белки</a:t>
            </a:r>
          </a:p>
        </p:txBody>
      </p:sp>
      <p:sp>
        <p:nvSpPr>
          <p:cNvPr id="48149" name="WordArt 21"/>
          <p:cNvSpPr>
            <a:spLocks noChangeArrowheads="1" noChangeShapeType="1" noTextEdit="1"/>
          </p:cNvSpPr>
          <p:nvPr/>
        </p:nvSpPr>
        <p:spPr bwMode="auto">
          <a:xfrm>
            <a:off x="5148262" y="5661024"/>
            <a:ext cx="1295945" cy="459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Жиры</a:t>
            </a:r>
          </a:p>
        </p:txBody>
      </p:sp>
      <p:sp>
        <p:nvSpPr>
          <p:cNvPr id="48150" name="WordArt 22"/>
          <p:cNvSpPr>
            <a:spLocks noChangeArrowheads="1" noChangeShapeType="1" noTextEdit="1"/>
          </p:cNvSpPr>
          <p:nvPr/>
        </p:nvSpPr>
        <p:spPr bwMode="auto">
          <a:xfrm>
            <a:off x="739421" y="4940527"/>
            <a:ext cx="203517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Минеральные </a:t>
            </a:r>
          </a:p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вещества</a:t>
            </a:r>
          </a:p>
        </p:txBody>
      </p:sp>
      <p:pic>
        <p:nvPicPr>
          <p:cNvPr id="48152" name="Picture 24" descr="Чем полезны крупы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997200"/>
            <a:ext cx="2159000" cy="1438275"/>
          </a:xfrm>
          <a:prstGeom prst="rect">
            <a:avLst/>
          </a:prstGeom>
          <a:noFill/>
        </p:spPr>
      </p:pic>
      <p:sp>
        <p:nvSpPr>
          <p:cNvPr id="48154" name="AutoShape 26"/>
          <p:cNvSpPr>
            <a:spLocks noChangeArrowheads="1"/>
          </p:cNvSpPr>
          <p:nvPr/>
        </p:nvSpPr>
        <p:spPr bwMode="auto">
          <a:xfrm rot="8855686">
            <a:off x="2195513" y="42926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auto">
          <a:xfrm rot="3288909">
            <a:off x="5399882" y="5122069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86" name="Picture 2" descr="https://avatars.mds.yandex.net/get-zen_doc/1347728/pub_5c6d8737a1c39e00af343f79_5c6d8f8cf8bca700afc9d09d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9" y="1685302"/>
            <a:ext cx="2240622" cy="14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1062959" y="800159"/>
            <a:ext cx="6798735" cy="77658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Чем богата каша?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806067"/>
            <a:ext cx="6798735" cy="136153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  <a:t>Какие каши в меню </a:t>
            </a:r>
            <a:b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  <a:t>ГБОУ Школы № 1279 «ЭВРИКА»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92896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Гречневая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Рисовая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Пшённая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Овсяная (геркулесовая)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Кукурузная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Пшеничная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Манная</a:t>
            </a:r>
            <a:endParaRPr lang="ru-RU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98735" cy="79208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Гречневая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каша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s://coream.ru/wp-content/uploads/d/c/6/dc6dd4aa9fbbc06e104e5e8dca48fb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0" y="2420888"/>
            <a:ext cx="39857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625022"/>
            <a:ext cx="4176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2">
                    <a:lumMod val="75000"/>
                  </a:schemeClr>
                </a:solidFill>
              </a:rPr>
              <a:t>Гречневая каша </a:t>
            </a:r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одна из самых полезных. Быстро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усваивается и поддерживает высокий энергетический уровень в организме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имеет высокую питательную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ценность.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В большом количестве содержится в гречке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кальций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, который важен для костной ткани. богата витаминами В1, В2, В6, Р, РР, минеральными веществами - фосфором, калием, марганцем, кальцием, железом,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магнием. Обладает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антитоксическими свойствами, способствует выведению из организма избыточного холестерина и ионов тяжелых металлов, снижает риск возникновения сердечно-сосудистых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2401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798735" cy="114224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Рисовая каша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7687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Рисовую </a:t>
            </a:r>
            <a:r>
              <a:rPr lang="ru-RU" sz="2000" b="1">
                <a:solidFill>
                  <a:schemeClr val="accent2">
                    <a:lumMod val="75000"/>
                  </a:schemeClr>
                </a:solidFill>
              </a:rPr>
              <a:t>кашу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полезно употреблять тем, кто страдает отложением солей,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отеками.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Хорошо проваренный рис обладает отличным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обволакивающим и впитывающим свойством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, благодаря чему он не возбуждает желудочную секрецию,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впитывает лишние соли, воду и токсины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, а затем выводит их из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организма.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Еще одним плюсом является то, что в зернах нет глютена. Поэтому рисовые блюда могут потреблять и те, кто имеет непереносимость клейковины (глютена).</a:t>
            </a:r>
          </a:p>
        </p:txBody>
      </p:sp>
      <p:pic>
        <p:nvPicPr>
          <p:cNvPr id="7170" name="Picture 2" descr="http://chinatown19.ru/wp-content/uploads/2015/03/IMG_9834_1-1024x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90" y="2564904"/>
            <a:ext cx="4137975" cy="34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798735" cy="114224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Пшённая каша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610" y="2276872"/>
            <a:ext cx="43094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Пшённая каша 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помогает поддерживать здоровое питание, поскольку 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</a:rPr>
              <a:t>насыщенна витаминами и благотворными элементами, выводит токсины из организма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. Поэтому ее рекомендуют при приеме антибиотиков.</a:t>
            </a:r>
          </a:p>
          <a:p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Полезные свойства пшенной каши заключаются в том, что в ней 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</a:rPr>
              <a:t>присутствуют сложные углеводы, которые очищают наш организм от шлаков и токсинов. Незаменимые аминокислоты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, на которые богата пшенная каша, являются 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</a:rPr>
              <a:t>строительным материалом для мышц и кожи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. В организме человека пшено 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</a:rPr>
              <a:t>нормализует кровообращение и обмен веществ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. Его применяют в качестве потогонного и мочегонного средств.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492896"/>
            <a:ext cx="37444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983</Words>
  <Application>Microsoft Office PowerPoint</Application>
  <PresentationFormat>Экран (4:3)</PresentationFormat>
  <Paragraphs>87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В чём польза КАШИ?</vt:lpstr>
      <vt:lpstr>Что такое КАША?</vt:lpstr>
      <vt:lpstr>Правильное питание – основа здоровья.</vt:lpstr>
      <vt:lpstr>КАША – исконно русское блюдо</vt:lpstr>
      <vt:lpstr>Чем богата каша?</vt:lpstr>
      <vt:lpstr>Какие каши в меню  ГБОУ Школы № 1279 «ЭВРИКА» </vt:lpstr>
      <vt:lpstr>Гречневая каша</vt:lpstr>
      <vt:lpstr>Рисовая каша</vt:lpstr>
      <vt:lpstr>Пшённая каша</vt:lpstr>
      <vt:lpstr>Овсяная (геркулесовая) каша</vt:lpstr>
      <vt:lpstr>Кукурузная каша</vt:lpstr>
      <vt:lpstr>Пшеничная каша</vt:lpstr>
      <vt:lpstr>Манная каша</vt:lpstr>
      <vt:lpstr>Фразеологические обороты</vt:lpstr>
      <vt:lpstr> </vt:lpstr>
      <vt:lpstr>Найди соответствие</vt:lpstr>
      <vt:lpstr>Пословицы и поговорки о каше</vt:lpstr>
      <vt:lpstr>Спасибо за внимание! 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чём польза каши</dc:title>
  <dc:creator>Sett</dc:creator>
  <cp:lastModifiedBy>Пользователь Windows</cp:lastModifiedBy>
  <cp:revision>22</cp:revision>
  <dcterms:created xsi:type="dcterms:W3CDTF">2016-02-22T09:26:47Z</dcterms:created>
  <dcterms:modified xsi:type="dcterms:W3CDTF">2020-12-07T08:18:46Z</dcterms:modified>
</cp:coreProperties>
</file>